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7559675" cx="10691800"/>
  <p:notesSz cx="6735750" cy="9866300"/>
  <p:embeddedFontLst>
    <p:embeddedFont>
      <p:font typeface="M PLUS 1"/>
      <p:regular r:id="rId6"/>
      <p:bold r:id="rId7"/>
    </p:embeddedFont>
    <p:embeddedFont>
      <p:font typeface="Quattrocento Sans"/>
      <p:regular r:id="rId8"/>
      <p:bold r:id="rId9"/>
      <p:italic r:id="rId10"/>
      <p:boldItalic r:id="rId11"/>
    </p:embeddedFont>
    <p:embeddedFont>
      <p:font typeface="M PLUS 1 Medium"/>
      <p:regular r:id="rId12"/>
      <p:bold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4" roundtripDataSignature="AMtx7miSbp0fkm16za4uLpVISnFJzZBkb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QuattrocentoSans-boldItalic.fntdata"/><Relationship Id="rId10" Type="http://schemas.openxmlformats.org/officeDocument/2006/relationships/font" Target="fonts/QuattrocentoSans-italic.fntdata"/><Relationship Id="rId13" Type="http://schemas.openxmlformats.org/officeDocument/2006/relationships/font" Target="fonts/MPLUS1Medium-bold.fntdata"/><Relationship Id="rId12" Type="http://schemas.openxmlformats.org/officeDocument/2006/relationships/font" Target="fonts/MPLUS1Medium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QuattrocentoSans-bold.fntdata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font" Target="fonts/MPLUS1-regular.fntdata"/><Relationship Id="rId7" Type="http://schemas.openxmlformats.org/officeDocument/2006/relationships/font" Target="fonts/MPLUS1-bold.fntdata"/><Relationship Id="rId8" Type="http://schemas.openxmlformats.org/officeDocument/2006/relationships/font" Target="fonts/QuattrocentoSans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1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17142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754063" y="741363"/>
            <a:ext cx="5227637" cy="36972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898521" y="4686538"/>
            <a:ext cx="4938722" cy="4439132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1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300" lIns="90625" spcFirstLastPara="1" rIns="90625" wrap="square" tIns="453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17142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300" lIns="90625" spcFirstLastPara="1" rIns="90625" wrap="square" tIns="453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ja-JP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g3dcbfa59b3b_0_89:notes"/>
          <p:cNvSpPr/>
          <p:nvPr>
            <p:ph idx="2" type="sldImg"/>
          </p:nvPr>
        </p:nvSpPr>
        <p:spPr>
          <a:xfrm>
            <a:off x="754063" y="741363"/>
            <a:ext cx="5227500" cy="36972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4" name="Google Shape;24;g3dcbfa59b3b_0_89:notes"/>
          <p:cNvSpPr txBox="1"/>
          <p:nvPr>
            <p:ph idx="1" type="body"/>
          </p:nvPr>
        </p:nvSpPr>
        <p:spPr>
          <a:xfrm>
            <a:off x="898521" y="4686538"/>
            <a:ext cx="4938600" cy="44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5" name="Google Shape;25;g3dcbfa59b3b_0_89:notes"/>
          <p:cNvSpPr txBox="1"/>
          <p:nvPr>
            <p:ph idx="12" type="sldNum"/>
          </p:nvPr>
        </p:nvSpPr>
        <p:spPr>
          <a:xfrm>
            <a:off x="3817142" y="9373076"/>
            <a:ext cx="2918700" cy="493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300" lIns="90625" spcFirstLastPara="1" rIns="90625" wrap="square" tIns="453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-1:LIXIL">
  <p:cSld name="A-1:LIXIL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" name="Google Shape;1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-3:EXSIOR">
  <p:cSld name="A-3:EXSIO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" name="Google Shape;19;p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8.jpg"/><Relationship Id="rId10" Type="http://schemas.openxmlformats.org/officeDocument/2006/relationships/image" Target="../media/image8.jpg"/><Relationship Id="rId13" Type="http://schemas.openxmlformats.org/officeDocument/2006/relationships/image" Target="../media/image15.jpg"/><Relationship Id="rId1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0.jpg"/><Relationship Id="rId9" Type="http://schemas.openxmlformats.org/officeDocument/2006/relationships/image" Target="../media/image9.jpg"/><Relationship Id="rId15" Type="http://schemas.openxmlformats.org/officeDocument/2006/relationships/image" Target="../media/image19.png"/><Relationship Id="rId14" Type="http://schemas.openxmlformats.org/officeDocument/2006/relationships/image" Target="../media/image10.png"/><Relationship Id="rId17" Type="http://schemas.openxmlformats.org/officeDocument/2006/relationships/image" Target="../media/image14.jpg"/><Relationship Id="rId16" Type="http://schemas.openxmlformats.org/officeDocument/2006/relationships/image" Target="../media/image17.png"/><Relationship Id="rId5" Type="http://schemas.openxmlformats.org/officeDocument/2006/relationships/image" Target="../media/image2.jpg"/><Relationship Id="rId6" Type="http://schemas.openxmlformats.org/officeDocument/2006/relationships/image" Target="../media/image6.jpg"/><Relationship Id="rId18" Type="http://schemas.openxmlformats.org/officeDocument/2006/relationships/image" Target="../media/image16.png"/><Relationship Id="rId7" Type="http://schemas.openxmlformats.org/officeDocument/2006/relationships/image" Target="../media/image11.jpg"/><Relationship Id="rId8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g3dcbfa59b3b_0_89"/>
          <p:cNvSpPr txBox="1"/>
          <p:nvPr/>
        </p:nvSpPr>
        <p:spPr>
          <a:xfrm>
            <a:off x="173400" y="0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 PLUS 1 Medium"/>
              <a:buNone/>
            </a:pPr>
            <a:r>
              <a:rPr b="0" i="0" lang="ja-JP" sz="1100" u="none" cap="none" strike="noStrike">
                <a:solidFill>
                  <a:srgbClr val="FFFFFF"/>
                </a:solidFill>
                <a:latin typeface="M PLUS 1 Medium"/>
                <a:ea typeface="M PLUS 1 Medium"/>
                <a:cs typeface="M PLUS 1 Medium"/>
                <a:sym typeface="M PLUS 1 Medium"/>
              </a:rPr>
              <a:t>□□□□□■■■■■</a:t>
            </a:r>
            <a:endParaRPr b="0" i="0" sz="1100" u="none" cap="none" strike="noStrike">
              <a:solidFill>
                <a:srgbClr val="FFFFFF"/>
              </a:solidFill>
              <a:latin typeface="M PLUS 1 Medium"/>
              <a:ea typeface="M PLUS 1 Medium"/>
              <a:cs typeface="M PLUS 1 Medium"/>
              <a:sym typeface="M PLUS 1 Medium"/>
            </a:endParaRPr>
          </a:p>
        </p:txBody>
      </p:sp>
      <p:sp>
        <p:nvSpPr>
          <p:cNvPr id="28" name="Google Shape;28;g3dcbfa59b3b_0_89"/>
          <p:cNvSpPr txBox="1"/>
          <p:nvPr/>
        </p:nvSpPr>
        <p:spPr>
          <a:xfrm>
            <a:off x="8017350" y="23100"/>
            <a:ext cx="17934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M PLUS 1 Medium"/>
              <a:buNone/>
            </a:pPr>
            <a:r>
              <a:rPr b="0" i="0" lang="ja-JP" sz="800" u="none" cap="none" strike="noStrike">
                <a:solidFill>
                  <a:srgbClr val="FFFFFF"/>
                </a:solidFill>
                <a:latin typeface="M PLUS 1 Medium"/>
                <a:ea typeface="M PLUS 1 Medium"/>
                <a:cs typeface="M PLUS 1 Medium"/>
                <a:sym typeface="M PLUS 1 Medium"/>
              </a:rPr>
              <a:t>□□□□□■■■■■</a:t>
            </a:r>
            <a:endParaRPr b="0" i="0" sz="800" u="none" cap="none" strike="noStrike">
              <a:solidFill>
                <a:srgbClr val="FFFFFF"/>
              </a:solidFill>
              <a:latin typeface="M PLUS 1 Medium"/>
              <a:ea typeface="M PLUS 1 Medium"/>
              <a:cs typeface="M PLUS 1 Medium"/>
              <a:sym typeface="M PLUS 1 Medium"/>
            </a:endParaRPr>
          </a:p>
        </p:txBody>
      </p:sp>
      <p:sp>
        <p:nvSpPr>
          <p:cNvPr id="29" name="Google Shape;29;g3dcbfa59b3b_0_89"/>
          <p:cNvSpPr txBox="1"/>
          <p:nvPr/>
        </p:nvSpPr>
        <p:spPr>
          <a:xfrm>
            <a:off x="1058300" y="336825"/>
            <a:ext cx="6248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</a:pPr>
            <a:r>
              <a:rPr b="1" i="0" lang="ja-JP" sz="2600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SC </a:t>
            </a:r>
            <a:r>
              <a:rPr b="1" lang="ja-JP" sz="2600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ミニ / SC </a:t>
            </a:r>
            <a:r>
              <a:rPr b="1" i="0" lang="ja-JP" sz="2600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1500 ミニ</a:t>
            </a:r>
            <a:r>
              <a:rPr lang="ja-JP" sz="2300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（駐輪場）</a:t>
            </a:r>
            <a:r>
              <a:rPr b="1" i="0" lang="ja-JP" sz="2400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endParaRPr b="1" i="0" sz="2400" u="none" cap="none" strike="noStrike">
              <a:solidFill>
                <a:srgbClr val="FFFFFF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0" name="Google Shape;30;g3dcbfa59b3b_0_89"/>
          <p:cNvSpPr txBox="1"/>
          <p:nvPr/>
        </p:nvSpPr>
        <p:spPr>
          <a:xfrm>
            <a:off x="224305" y="485925"/>
            <a:ext cx="936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b="1" i="0" lang="ja-JP" sz="1200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カーポート</a:t>
            </a:r>
            <a:endParaRPr b="0" i="0" sz="12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1" name="Google Shape;31;g3dcbfa59b3b_0_89"/>
          <p:cNvSpPr txBox="1"/>
          <p:nvPr/>
        </p:nvSpPr>
        <p:spPr>
          <a:xfrm>
            <a:off x="164492" y="3730891"/>
            <a:ext cx="4364100" cy="23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4401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ja-JP" sz="1550">
                <a:solidFill>
                  <a:srgbClr val="7F7F7F"/>
                </a:solidFill>
                <a:latin typeface="M PLUS 1"/>
                <a:ea typeface="M PLUS 1"/>
                <a:cs typeface="M PLUS 1"/>
                <a:sym typeface="M PLUS 1"/>
              </a:rPr>
              <a:t>洗練されたデザインで、集合住宅に付加価値を。</a:t>
            </a:r>
            <a:endParaRPr b="1" i="0" sz="1550" u="none" cap="none" strike="noStrike">
              <a:solidFill>
                <a:srgbClr val="7F7F7F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2" name="Google Shape;32;g3dcbfa59b3b_0_89"/>
          <p:cNvSpPr txBox="1"/>
          <p:nvPr/>
        </p:nvSpPr>
        <p:spPr>
          <a:xfrm>
            <a:off x="172125" y="4126467"/>
            <a:ext cx="21810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lang="ja-JP" sz="85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賃貸住宅にも付加価値が求められる時代。</a:t>
            </a:r>
            <a:endParaRPr sz="85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lang="ja-JP" sz="85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建物の外観は、入居希望者の第一印象を左右する重要なポイント。「カーポートSC」のサイクルポートがワンランク上の外観づくりをご提案します。</a:t>
            </a:r>
            <a:endParaRPr sz="85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3" name="Google Shape;33;g3dcbfa59b3b_0_89"/>
          <p:cNvSpPr/>
          <p:nvPr/>
        </p:nvSpPr>
        <p:spPr>
          <a:xfrm flipH="1" rot="10800000">
            <a:off x="178317" y="3958354"/>
            <a:ext cx="4240062" cy="72900"/>
          </a:xfrm>
          <a:custGeom>
            <a:rect b="b" l="l" r="r" t="t"/>
            <a:pathLst>
              <a:path extrusionOk="0" h="120000" w="6035675">
                <a:moveTo>
                  <a:pt x="0" y="0"/>
                </a:moveTo>
                <a:lnTo>
                  <a:pt x="6035306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2"/>
              <a:buFont typeface="Arial"/>
              <a:buNone/>
            </a:pPr>
            <a:r>
              <a:t/>
            </a:r>
            <a:endParaRPr b="0" i="0" sz="1272" u="none" cap="none" strike="noStrik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pSp>
        <p:nvGrpSpPr>
          <p:cNvPr id="34" name="Google Shape;34;g3dcbfa59b3b_0_89"/>
          <p:cNvGrpSpPr/>
          <p:nvPr/>
        </p:nvGrpSpPr>
        <p:grpSpPr>
          <a:xfrm>
            <a:off x="4701936" y="5309315"/>
            <a:ext cx="1793413" cy="1195900"/>
            <a:chOff x="4701936" y="2654475"/>
            <a:chExt cx="1793413" cy="1195900"/>
          </a:xfrm>
        </p:grpSpPr>
        <p:sp>
          <p:nvSpPr>
            <p:cNvPr id="35" name="Google Shape;35;g3dcbfa59b3b_0_89"/>
            <p:cNvSpPr txBox="1"/>
            <p:nvPr/>
          </p:nvSpPr>
          <p:spPr>
            <a:xfrm>
              <a:off x="4701936" y="2654475"/>
              <a:ext cx="13563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ja-JP" sz="240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0</a:t>
              </a:r>
              <a:r>
                <a:rPr lang="ja-JP" sz="2400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3</a:t>
              </a:r>
              <a:r>
                <a:rPr b="0" i="0" lang="ja-JP" sz="100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【COLOR】</a:t>
              </a:r>
              <a:endParaRPr b="0" i="0" sz="1000" u="none" cap="none" strike="noStrike">
                <a:solidFill>
                  <a:srgbClr val="000000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36" name="Google Shape;36;g3dcbfa59b3b_0_89"/>
            <p:cNvSpPr txBox="1"/>
            <p:nvPr/>
          </p:nvSpPr>
          <p:spPr>
            <a:xfrm>
              <a:off x="4701949" y="2973175"/>
              <a:ext cx="1793400" cy="87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0" spcFirstLastPara="1" rIns="91425" wrap="square" tIns="45700">
              <a:spAutoFit/>
            </a:bodyPr>
            <a:lstStyle/>
            <a:p>
              <a:pPr indent="0" lvl="0" marL="8978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b="0" i="0" lang="ja-JP" sz="170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住宅外観に</a:t>
              </a:r>
              <a:endParaRPr b="0" i="0" sz="1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8978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b="0" i="0" lang="ja-JP" sz="170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調和する質感と</a:t>
              </a:r>
              <a:endParaRPr b="0" i="0" sz="1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8978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b="0" i="0" lang="ja-JP" sz="170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カラー展開</a:t>
              </a:r>
              <a:endParaRPr b="0" i="0" sz="1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</p:grpSp>
      <p:sp>
        <p:nvSpPr>
          <p:cNvPr id="37" name="Google Shape;37;g3dcbfa59b3b_0_89"/>
          <p:cNvSpPr/>
          <p:nvPr/>
        </p:nvSpPr>
        <p:spPr>
          <a:xfrm>
            <a:off x="1433525" y="7209725"/>
            <a:ext cx="16734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85A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カーポートSC</a:t>
            </a:r>
            <a:r>
              <a:rPr lang="ja-JP" sz="600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 ミニ/SC</a:t>
            </a:r>
            <a:r>
              <a:rPr b="0" i="0" lang="ja-JP" sz="600" u="none" cap="none" strike="noStrike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 1500 ミニ_商品提案書</a:t>
            </a:r>
            <a:endParaRPr b="0" i="0" sz="600" u="none" cap="none" strike="noStrike">
              <a:solidFill>
                <a:schemeClr val="dk2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85A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SPD_ext_26_00</a:t>
            </a:r>
            <a:r>
              <a:rPr lang="ja-JP" sz="600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2</a:t>
            </a:r>
            <a:endParaRPr b="0" i="0" sz="600" u="none" cap="none" strike="noStrike">
              <a:solidFill>
                <a:schemeClr val="dk2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85A"/>
              </a:buClr>
              <a:buSzPts val="600"/>
              <a:buFont typeface="Arial"/>
              <a:buNone/>
            </a:pPr>
            <a:r>
              <a:rPr b="0" i="0" lang="ja-JP" sz="600" u="none" cap="none" strike="noStrike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2026.04 発行</a:t>
            </a:r>
            <a:endParaRPr b="0" i="0" sz="600" u="none" cap="none" strike="noStrike">
              <a:solidFill>
                <a:schemeClr val="dk2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8" name="Google Shape;38;g3dcbfa59b3b_0_89"/>
          <p:cNvSpPr txBox="1"/>
          <p:nvPr/>
        </p:nvSpPr>
        <p:spPr>
          <a:xfrm>
            <a:off x="7845210" y="4828475"/>
            <a:ext cx="25806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5連棟 21-56型</a:t>
            </a:r>
            <a:r>
              <a:rPr lang="ja-JP" sz="6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  </a:t>
            </a:r>
            <a:r>
              <a:rPr b="0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柱・梁:ブラック</a:t>
            </a:r>
            <a:r>
              <a:rPr lang="ja-JP" sz="6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  </a:t>
            </a:r>
            <a:r>
              <a:rPr b="0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屋根材:ナチュラルシルバーF</a:t>
            </a:r>
            <a:endParaRPr b="0" i="0" sz="6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grpSp>
        <p:nvGrpSpPr>
          <p:cNvPr id="39" name="Google Shape;39;g3dcbfa59b3b_0_89"/>
          <p:cNvGrpSpPr/>
          <p:nvPr/>
        </p:nvGrpSpPr>
        <p:grpSpPr>
          <a:xfrm>
            <a:off x="9855169" y="5284207"/>
            <a:ext cx="823798" cy="788513"/>
            <a:chOff x="9724200" y="3572775"/>
            <a:chExt cx="823798" cy="788513"/>
          </a:xfrm>
        </p:grpSpPr>
        <p:sp>
          <p:nvSpPr>
            <p:cNvPr id="40" name="Google Shape;40;g3dcbfa59b3b_0_89"/>
            <p:cNvSpPr txBox="1"/>
            <p:nvPr/>
          </p:nvSpPr>
          <p:spPr>
            <a:xfrm>
              <a:off x="9754648" y="4222688"/>
              <a:ext cx="762900" cy="138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柱・梁：ダスクグレー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屋根材：ダスクグレー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pic>
          <p:nvPicPr>
            <p:cNvPr id="41" name="Google Shape;41;g3dcbfa59b3b_0_89" title="CHAV_25_50008A_745.jpg"/>
            <p:cNvPicPr preferRelativeResize="0"/>
            <p:nvPr/>
          </p:nvPicPr>
          <p:blipFill rotWithShape="1">
            <a:blip r:embed="rId3">
              <a:alphaModFix/>
            </a:blip>
            <a:srcRect b="30659" l="17862" r="52984" t="30912"/>
            <a:stretch/>
          </p:blipFill>
          <p:spPr>
            <a:xfrm>
              <a:off x="9724200" y="3572775"/>
              <a:ext cx="823798" cy="612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2" name="Google Shape;42;g3dcbfa59b3b_0_89"/>
          <p:cNvGrpSpPr/>
          <p:nvPr/>
        </p:nvGrpSpPr>
        <p:grpSpPr>
          <a:xfrm>
            <a:off x="6342018" y="5284357"/>
            <a:ext cx="828006" cy="788513"/>
            <a:chOff x="5036720" y="3572775"/>
            <a:chExt cx="828006" cy="788513"/>
          </a:xfrm>
        </p:grpSpPr>
        <p:sp>
          <p:nvSpPr>
            <p:cNvPr id="43" name="Google Shape;43;g3dcbfa59b3b_0_89"/>
            <p:cNvSpPr txBox="1"/>
            <p:nvPr/>
          </p:nvSpPr>
          <p:spPr>
            <a:xfrm>
              <a:off x="5036720" y="4222688"/>
              <a:ext cx="823800" cy="138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 柱・梁：シャイングレーF   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 屋根材：シャイングレーF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pic>
          <p:nvPicPr>
            <p:cNvPr id="44" name="Google Shape;44;g3dcbfa59b3b_0_89" title="CHAV_25_50005A_745.jpg"/>
            <p:cNvPicPr preferRelativeResize="0"/>
            <p:nvPr/>
          </p:nvPicPr>
          <p:blipFill rotWithShape="1">
            <a:blip r:embed="rId4">
              <a:alphaModFix/>
            </a:blip>
            <a:srcRect b="34592" l="34691" r="41561" t="33698"/>
            <a:stretch/>
          </p:blipFill>
          <p:spPr>
            <a:xfrm>
              <a:off x="5036725" y="3572775"/>
              <a:ext cx="828001" cy="612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5" name="Google Shape;45;g3dcbfa59b3b_0_89"/>
          <p:cNvGrpSpPr/>
          <p:nvPr/>
        </p:nvGrpSpPr>
        <p:grpSpPr>
          <a:xfrm>
            <a:off x="6342025" y="6207203"/>
            <a:ext cx="832701" cy="796074"/>
            <a:chOff x="6342025" y="3599988"/>
            <a:chExt cx="832701" cy="796074"/>
          </a:xfrm>
        </p:grpSpPr>
        <p:sp>
          <p:nvSpPr>
            <p:cNvPr id="46" name="Google Shape;46;g3dcbfa59b3b_0_89"/>
            <p:cNvSpPr txBox="1"/>
            <p:nvPr/>
          </p:nvSpPr>
          <p:spPr>
            <a:xfrm>
              <a:off x="6350926" y="4257462"/>
              <a:ext cx="823800" cy="138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 柱・梁：ブラック 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 屋根材：ブラック+オーク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pic>
          <p:nvPicPr>
            <p:cNvPr id="47" name="Google Shape;47;g3dcbfa59b3b_0_89" title="CHAV_25_50011A_745.jpg"/>
            <p:cNvPicPr preferRelativeResize="0"/>
            <p:nvPr/>
          </p:nvPicPr>
          <p:blipFill rotWithShape="1">
            <a:blip r:embed="rId5">
              <a:alphaModFix/>
            </a:blip>
            <a:srcRect b="33957" l="29167" r="43307" t="29336"/>
            <a:stretch/>
          </p:blipFill>
          <p:spPr>
            <a:xfrm>
              <a:off x="6342025" y="3599988"/>
              <a:ext cx="828001" cy="61487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8" name="Google Shape;48;g3dcbfa59b3b_0_89"/>
          <p:cNvGrpSpPr/>
          <p:nvPr/>
        </p:nvGrpSpPr>
        <p:grpSpPr>
          <a:xfrm>
            <a:off x="7238851" y="5284357"/>
            <a:ext cx="828001" cy="788518"/>
            <a:chOff x="6233027" y="3572770"/>
            <a:chExt cx="828001" cy="788518"/>
          </a:xfrm>
        </p:grpSpPr>
        <p:sp>
          <p:nvSpPr>
            <p:cNvPr id="49" name="Google Shape;49;g3dcbfa59b3b_0_89"/>
            <p:cNvSpPr txBox="1"/>
            <p:nvPr/>
          </p:nvSpPr>
          <p:spPr>
            <a:xfrm>
              <a:off x="6325243" y="4222688"/>
              <a:ext cx="567900" cy="138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柱・梁：ブラック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屋根材：ブラック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pic>
          <p:nvPicPr>
            <p:cNvPr id="50" name="Google Shape;50;g3dcbfa59b3b_0_89" title="CHAV_25_50007A_745.jpg"/>
            <p:cNvPicPr preferRelativeResize="0"/>
            <p:nvPr/>
          </p:nvPicPr>
          <p:blipFill rotWithShape="1">
            <a:blip r:embed="rId6">
              <a:alphaModFix/>
            </a:blip>
            <a:srcRect b="30083" l="21114" r="52105" t="32044"/>
            <a:stretch/>
          </p:blipFill>
          <p:spPr>
            <a:xfrm>
              <a:off x="6233027" y="3572770"/>
              <a:ext cx="828001" cy="612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1" name="Google Shape;51;g3dcbfa59b3b_0_89"/>
          <p:cNvGrpSpPr/>
          <p:nvPr/>
        </p:nvGrpSpPr>
        <p:grpSpPr>
          <a:xfrm>
            <a:off x="7197179" y="6208708"/>
            <a:ext cx="936000" cy="794569"/>
            <a:chOff x="7197179" y="3601493"/>
            <a:chExt cx="936000" cy="794569"/>
          </a:xfrm>
        </p:grpSpPr>
        <p:sp>
          <p:nvSpPr>
            <p:cNvPr id="52" name="Google Shape;52;g3dcbfa59b3b_0_89"/>
            <p:cNvSpPr txBox="1"/>
            <p:nvPr/>
          </p:nvSpPr>
          <p:spPr>
            <a:xfrm>
              <a:off x="7197179" y="4257462"/>
              <a:ext cx="936000" cy="138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柱・梁：ブラック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屋根材：ブラック+チェリーウッド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pic>
          <p:nvPicPr>
            <p:cNvPr id="53" name="Google Shape;53;g3dcbfa59b3b_0_89" title="CHAV_25_50012A_745.jpg"/>
            <p:cNvPicPr preferRelativeResize="0"/>
            <p:nvPr/>
          </p:nvPicPr>
          <p:blipFill rotWithShape="1">
            <a:blip r:embed="rId7">
              <a:alphaModFix/>
            </a:blip>
            <a:srcRect b="29017" l="33918" r="38556" t="34708"/>
            <a:stretch/>
          </p:blipFill>
          <p:spPr>
            <a:xfrm>
              <a:off x="7238851" y="3601493"/>
              <a:ext cx="828001" cy="612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4" name="Google Shape;54;g3dcbfa59b3b_0_89"/>
          <p:cNvGrpSpPr/>
          <p:nvPr/>
        </p:nvGrpSpPr>
        <p:grpSpPr>
          <a:xfrm>
            <a:off x="8148209" y="5284207"/>
            <a:ext cx="823834" cy="788513"/>
            <a:chOff x="7357843" y="3572775"/>
            <a:chExt cx="823834" cy="788513"/>
          </a:xfrm>
        </p:grpSpPr>
        <p:sp>
          <p:nvSpPr>
            <p:cNvPr id="55" name="Google Shape;55;g3dcbfa59b3b_0_89"/>
            <p:cNvSpPr txBox="1"/>
            <p:nvPr/>
          </p:nvSpPr>
          <p:spPr>
            <a:xfrm>
              <a:off x="7357877" y="4222688"/>
              <a:ext cx="823800" cy="138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柱・梁：ナチュラルシルバーF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屋根材：ナチュラルシルバーF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pic>
          <p:nvPicPr>
            <p:cNvPr id="56" name="Google Shape;56;g3dcbfa59b3b_0_89" title="CHAV_25_50006A_745.jpg"/>
            <p:cNvPicPr preferRelativeResize="0"/>
            <p:nvPr/>
          </p:nvPicPr>
          <p:blipFill rotWithShape="1">
            <a:blip r:embed="rId8">
              <a:alphaModFix/>
            </a:blip>
            <a:srcRect b="25508" l="32901" r="36969" t="35188"/>
            <a:stretch/>
          </p:blipFill>
          <p:spPr>
            <a:xfrm>
              <a:off x="7357843" y="3572775"/>
              <a:ext cx="823798" cy="612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7" name="Google Shape;57;g3dcbfa59b3b_0_89"/>
          <p:cNvGrpSpPr/>
          <p:nvPr/>
        </p:nvGrpSpPr>
        <p:grpSpPr>
          <a:xfrm>
            <a:off x="8148209" y="6203327"/>
            <a:ext cx="828001" cy="799950"/>
            <a:chOff x="8148209" y="3596112"/>
            <a:chExt cx="828001" cy="799950"/>
          </a:xfrm>
        </p:grpSpPr>
        <p:sp>
          <p:nvSpPr>
            <p:cNvPr id="58" name="Google Shape;58;g3dcbfa59b3b_0_89"/>
            <p:cNvSpPr txBox="1"/>
            <p:nvPr/>
          </p:nvSpPr>
          <p:spPr>
            <a:xfrm>
              <a:off x="8148209" y="4257462"/>
              <a:ext cx="823800" cy="138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柱・梁：ブラック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屋根材：ブラック+クリエモカ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pic>
          <p:nvPicPr>
            <p:cNvPr id="59" name="Google Shape;59;g3dcbfa59b3b_0_89" title="CHAV_25_50013A_745.jpg"/>
            <p:cNvPicPr preferRelativeResize="0"/>
            <p:nvPr/>
          </p:nvPicPr>
          <p:blipFill rotWithShape="1">
            <a:blip r:embed="rId9">
              <a:alphaModFix/>
            </a:blip>
            <a:srcRect b="26860" l="33198" r="38556" t="34883"/>
            <a:stretch/>
          </p:blipFill>
          <p:spPr>
            <a:xfrm>
              <a:off x="8148209" y="3596112"/>
              <a:ext cx="828001" cy="612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0" name="Google Shape;60;g3dcbfa59b3b_0_89"/>
          <p:cNvGrpSpPr/>
          <p:nvPr/>
        </p:nvGrpSpPr>
        <p:grpSpPr>
          <a:xfrm>
            <a:off x="8999205" y="5284207"/>
            <a:ext cx="908276" cy="788525"/>
            <a:chOff x="8541025" y="3572775"/>
            <a:chExt cx="908276" cy="788525"/>
          </a:xfrm>
        </p:grpSpPr>
        <p:sp>
          <p:nvSpPr>
            <p:cNvPr id="61" name="Google Shape;61;g3dcbfa59b3b_0_89"/>
            <p:cNvSpPr txBox="1"/>
            <p:nvPr/>
          </p:nvSpPr>
          <p:spPr>
            <a:xfrm>
              <a:off x="8560101" y="4222700"/>
              <a:ext cx="889200" cy="138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柱・梁：ブラック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屋根材：ナチュラルシルバーF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pic>
          <p:nvPicPr>
            <p:cNvPr id="62" name="Google Shape;62;g3dcbfa59b3b_0_89" title="CHAV_25_50010A_745.jpg"/>
            <p:cNvPicPr preferRelativeResize="0"/>
            <p:nvPr/>
          </p:nvPicPr>
          <p:blipFill rotWithShape="1">
            <a:blip r:embed="rId10">
              <a:alphaModFix/>
            </a:blip>
            <a:srcRect b="31653" l="35333" r="45912" t="40656"/>
            <a:stretch/>
          </p:blipFill>
          <p:spPr>
            <a:xfrm>
              <a:off x="8541025" y="3572775"/>
              <a:ext cx="823798" cy="612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3" name="Google Shape;63;g3dcbfa59b3b_0_89"/>
          <p:cNvGrpSpPr/>
          <p:nvPr/>
        </p:nvGrpSpPr>
        <p:grpSpPr>
          <a:xfrm>
            <a:off x="8991230" y="6208715"/>
            <a:ext cx="1123971" cy="794562"/>
            <a:chOff x="8991230" y="3601500"/>
            <a:chExt cx="1123971" cy="794562"/>
          </a:xfrm>
        </p:grpSpPr>
        <p:sp>
          <p:nvSpPr>
            <p:cNvPr id="64" name="Google Shape;64;g3dcbfa59b3b_0_89"/>
            <p:cNvSpPr txBox="1"/>
            <p:nvPr/>
          </p:nvSpPr>
          <p:spPr>
            <a:xfrm>
              <a:off x="8991230" y="4188162"/>
              <a:ext cx="1020000" cy="20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21-50型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柱・梁：ナチュラルシルバーF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ja-JP" sz="45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屋根材：ナチュラルシルバーF</a:t>
              </a:r>
              <a:endParaRPr b="0" i="0" sz="45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pic>
          <p:nvPicPr>
            <p:cNvPr id="65" name="Google Shape;65;g3dcbfa59b3b_0_89" title="CHAV_25_50014A_745.jpg"/>
            <p:cNvPicPr preferRelativeResize="0"/>
            <p:nvPr/>
          </p:nvPicPr>
          <p:blipFill rotWithShape="1">
            <a:blip r:embed="rId11">
              <a:alphaModFix/>
            </a:blip>
            <a:srcRect b="22573" l="8847" r="48374" t="36031"/>
            <a:stretch/>
          </p:blipFill>
          <p:spPr>
            <a:xfrm>
              <a:off x="8999200" y="3601500"/>
              <a:ext cx="1116001" cy="5462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6" name="Google Shape;66;g3dcbfa59b3b_0_89"/>
          <p:cNvSpPr/>
          <p:nvPr/>
        </p:nvSpPr>
        <p:spPr>
          <a:xfrm flipH="1" rot="10800000">
            <a:off x="4701925" y="6412582"/>
            <a:ext cx="1554186" cy="99900"/>
          </a:xfrm>
          <a:custGeom>
            <a:rect b="b" l="l" r="r" t="t"/>
            <a:pathLst>
              <a:path extrusionOk="0" h="120000" w="6035675">
                <a:moveTo>
                  <a:pt x="0" y="0"/>
                </a:moveTo>
                <a:lnTo>
                  <a:pt x="6035306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2"/>
              <a:buFont typeface="Arial"/>
              <a:buNone/>
            </a:pPr>
            <a:r>
              <a:t/>
            </a:r>
            <a:endParaRPr b="0" i="0" sz="1272" u="none" cap="none" strike="noStrik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7" name="Google Shape;67;g3dcbfa59b3b_0_89"/>
          <p:cNvSpPr txBox="1"/>
          <p:nvPr/>
        </p:nvSpPr>
        <p:spPr>
          <a:xfrm>
            <a:off x="4701925" y="6546640"/>
            <a:ext cx="13593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ja-JP" sz="5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※画像はカーポートSC 1500 ミニ 21-29型</a:t>
            </a:r>
            <a:endParaRPr b="0" i="0" sz="5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68" name="Google Shape;68;g3dcbfa59b3b_0_89"/>
          <p:cNvSpPr txBox="1"/>
          <p:nvPr/>
        </p:nvSpPr>
        <p:spPr>
          <a:xfrm>
            <a:off x="7822350" y="2801550"/>
            <a:ext cx="26391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ja-JP" sz="6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カーポートSC 1500 ミニ </a:t>
            </a:r>
            <a:r>
              <a:rPr b="0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21-</a:t>
            </a:r>
            <a:r>
              <a:rPr lang="ja-JP" sz="6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29</a:t>
            </a:r>
            <a:r>
              <a:rPr b="0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型</a:t>
            </a:r>
            <a:r>
              <a:rPr lang="ja-JP" sz="6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  </a:t>
            </a:r>
            <a:r>
              <a:rPr b="0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柱・梁:ブラック</a:t>
            </a:r>
            <a:r>
              <a:rPr lang="ja-JP" sz="6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  </a:t>
            </a:r>
            <a:endParaRPr sz="6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屋根材:ナチュラルシルバーF</a:t>
            </a:r>
            <a:r>
              <a:rPr lang="ja-JP" sz="6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  機能門柱:機能門柱FF</a:t>
            </a:r>
            <a:endParaRPr sz="6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69" name="Google Shape;69;g3dcbfa59b3b_0_89"/>
          <p:cNvSpPr txBox="1"/>
          <p:nvPr/>
        </p:nvSpPr>
        <p:spPr>
          <a:xfrm>
            <a:off x="4754850" y="3928300"/>
            <a:ext cx="28668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b="0" i="0" lang="ja-JP" sz="8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シ</a:t>
            </a:r>
            <a:r>
              <a:rPr b="0" i="0" lang="ja-JP" sz="9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ンプルで美しいデザインは、公共空間のシェルターとしての使い方も。柱のピッチが均等になり、スマートで上質な通路屋根を演出できます。</a:t>
            </a:r>
            <a:endParaRPr b="0" i="0" sz="9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70" name="Google Shape;70;g3dcbfa59b3b_0_89"/>
          <p:cNvPicPr preferRelativeResize="0"/>
          <p:nvPr/>
        </p:nvPicPr>
        <p:blipFill rotWithShape="1">
          <a:blip r:embed="rId12">
            <a:alphaModFix/>
          </a:blip>
          <a:srcRect b="3618" l="3344" r="8891" t="24170"/>
          <a:stretch/>
        </p:blipFill>
        <p:spPr>
          <a:xfrm>
            <a:off x="0" y="815296"/>
            <a:ext cx="4448350" cy="2805438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g3dcbfa59b3b_0_89"/>
          <p:cNvSpPr txBox="1"/>
          <p:nvPr/>
        </p:nvSpPr>
        <p:spPr>
          <a:xfrm>
            <a:off x="4754842" y="3171575"/>
            <a:ext cx="31437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897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0</a:t>
            </a:r>
            <a:r>
              <a:rPr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2</a:t>
            </a:r>
            <a:r>
              <a:rPr b="1"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lang="ja-JP" sz="1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公共の場の通路屋根も、</a:t>
            </a:r>
            <a:endParaRPr sz="17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897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すっきり美しく。</a:t>
            </a:r>
            <a:endParaRPr sz="1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72" name="Google Shape;72;g3dcbfa59b3b_0_89"/>
          <p:cNvSpPr/>
          <p:nvPr/>
        </p:nvSpPr>
        <p:spPr>
          <a:xfrm flipH="1" rot="10800000">
            <a:off x="4754844" y="3781608"/>
            <a:ext cx="5673535" cy="66600"/>
          </a:xfrm>
          <a:custGeom>
            <a:rect b="b" l="l" r="r" t="t"/>
            <a:pathLst>
              <a:path extrusionOk="0" h="120000" w="6035675">
                <a:moveTo>
                  <a:pt x="0" y="0"/>
                </a:moveTo>
                <a:lnTo>
                  <a:pt x="6035306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2"/>
              <a:buFont typeface="Arial"/>
              <a:buNone/>
            </a:pPr>
            <a:r>
              <a:t/>
            </a:r>
            <a:endParaRPr b="0" i="0" sz="1272" u="none" cap="none" strike="noStrik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73" name="Google Shape;73;g3dcbfa59b3b_0_89" title="CHAV_25_50002A_200.jpg"/>
          <p:cNvPicPr preferRelativeResize="0"/>
          <p:nvPr/>
        </p:nvPicPr>
        <p:blipFill rotWithShape="1">
          <a:blip r:embed="rId13">
            <a:alphaModFix/>
          </a:blip>
          <a:srcRect b="20380" l="1438" r="1428" t="4916"/>
          <a:stretch/>
        </p:blipFill>
        <p:spPr>
          <a:xfrm>
            <a:off x="7830640" y="3162525"/>
            <a:ext cx="2639099" cy="1623524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g3dcbfa59b3b_0_89"/>
          <p:cNvSpPr txBox="1"/>
          <p:nvPr/>
        </p:nvSpPr>
        <p:spPr>
          <a:xfrm>
            <a:off x="4754842" y="1171475"/>
            <a:ext cx="31437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897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0</a:t>
            </a:r>
            <a:r>
              <a:rPr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1</a:t>
            </a:r>
            <a:r>
              <a:rPr b="1"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lang="ja-JP" sz="1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駐輪スペースも、</a:t>
            </a:r>
            <a:endParaRPr sz="17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ja-JP" sz="1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スマートかつ 安心・安全に。</a:t>
            </a:r>
            <a:endParaRPr sz="17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75" name="Google Shape;75;g3dcbfa59b3b_0_89"/>
          <p:cNvSpPr/>
          <p:nvPr/>
        </p:nvSpPr>
        <p:spPr>
          <a:xfrm flipH="1" rot="10800000">
            <a:off x="4754844" y="1781508"/>
            <a:ext cx="5673535" cy="66600"/>
          </a:xfrm>
          <a:custGeom>
            <a:rect b="b" l="l" r="r" t="t"/>
            <a:pathLst>
              <a:path extrusionOk="0" h="120000" w="6035675">
                <a:moveTo>
                  <a:pt x="0" y="0"/>
                </a:moveTo>
                <a:lnTo>
                  <a:pt x="6035306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2"/>
              <a:buFont typeface="Arial"/>
              <a:buNone/>
            </a:pPr>
            <a:r>
              <a:t/>
            </a:r>
            <a:endParaRPr b="0" i="0" sz="1272" u="none" cap="none" strike="noStrik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76" name="Google Shape;76;g3dcbfa59b3b_0_89"/>
          <p:cNvPicPr preferRelativeResize="0"/>
          <p:nvPr/>
        </p:nvPicPr>
        <p:blipFill rotWithShape="1">
          <a:blip r:embed="rId14">
            <a:alphaModFix/>
          </a:blip>
          <a:srcRect b="0" l="26134" r="0" t="39926"/>
          <a:stretch/>
        </p:blipFill>
        <p:spPr>
          <a:xfrm>
            <a:off x="7827375" y="1018050"/>
            <a:ext cx="2639101" cy="172995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g3dcbfa59b3b_0_89"/>
          <p:cNvSpPr txBox="1"/>
          <p:nvPr/>
        </p:nvSpPr>
        <p:spPr>
          <a:xfrm>
            <a:off x="4754850" y="1916625"/>
            <a:ext cx="2791200" cy="4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ja-JP" sz="85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駐輪スペースにも“住宅調和”という発想を。</a:t>
            </a:r>
            <a:endParaRPr sz="85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ja-JP" sz="9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高強度タイプなら、積雪地域でもスマートかつ安心・安全な空間づくりを実現します。</a:t>
            </a:r>
            <a:endParaRPr b="0" i="0" sz="9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78" name="Google Shape;78;g3dcbfa59b3b_0_89"/>
          <p:cNvSpPr txBox="1"/>
          <p:nvPr/>
        </p:nvSpPr>
        <p:spPr>
          <a:xfrm>
            <a:off x="178325" y="5040429"/>
            <a:ext cx="22584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ja-JP" sz="6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カーポートSC ミニ </a:t>
            </a:r>
            <a:r>
              <a:rPr b="0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21-</a:t>
            </a:r>
            <a:r>
              <a:rPr lang="ja-JP" sz="6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29</a:t>
            </a:r>
            <a:r>
              <a:rPr b="0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型</a:t>
            </a:r>
            <a:r>
              <a:rPr lang="ja-JP" sz="6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b="0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柱・梁:ブラック</a:t>
            </a:r>
            <a:r>
              <a:rPr lang="ja-JP" sz="6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 </a:t>
            </a:r>
            <a:endParaRPr sz="6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屋根材:ナチュラルシルバーF</a:t>
            </a:r>
            <a:endParaRPr b="0" i="0" sz="6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ja-JP" sz="6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シームレスラインライト   機能門柱:スマート宅配ポスト </a:t>
            </a:r>
            <a:endParaRPr b="0" i="0" sz="6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79" name="Google Shape;79;g3dcbfa59b3b_0_89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1120978" y="5867725"/>
            <a:ext cx="1022522" cy="929566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g3dcbfa59b3b_0_89"/>
          <p:cNvSpPr txBox="1"/>
          <p:nvPr/>
        </p:nvSpPr>
        <p:spPr>
          <a:xfrm>
            <a:off x="1183650" y="6802987"/>
            <a:ext cx="16209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ja-JP" sz="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基準風速 V0=4</a:t>
            </a:r>
            <a:r>
              <a:rPr lang="ja-JP" sz="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0</a:t>
            </a:r>
            <a:r>
              <a:rPr b="0" i="0" lang="ja-JP" sz="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m/s </a:t>
            </a:r>
            <a:endParaRPr b="0" i="0" sz="7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ja-JP" sz="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耐積雪強度 </a:t>
            </a:r>
            <a:r>
              <a:rPr lang="ja-JP" sz="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2</a:t>
            </a:r>
            <a:r>
              <a:rPr b="0" i="0" lang="ja-JP" sz="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0cm相当（</a:t>
            </a:r>
            <a:r>
              <a:rPr lang="ja-JP" sz="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6</a:t>
            </a:r>
            <a:r>
              <a:rPr b="0" i="0" lang="ja-JP" sz="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00N/㎡ ）</a:t>
            </a:r>
            <a:endParaRPr b="0" i="0" sz="7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grpSp>
        <p:nvGrpSpPr>
          <p:cNvPr id="81" name="Google Shape;81;g3dcbfa59b3b_0_89"/>
          <p:cNvGrpSpPr/>
          <p:nvPr/>
        </p:nvGrpSpPr>
        <p:grpSpPr>
          <a:xfrm>
            <a:off x="2644945" y="5758410"/>
            <a:ext cx="1913625" cy="1306860"/>
            <a:chOff x="2644945" y="5711514"/>
            <a:chExt cx="1913625" cy="1306861"/>
          </a:xfrm>
        </p:grpSpPr>
        <p:pic>
          <p:nvPicPr>
            <p:cNvPr id="82" name="Google Shape;82;g3dcbfa59b3b_0_89"/>
            <p:cNvPicPr preferRelativeResize="0"/>
            <p:nvPr/>
          </p:nvPicPr>
          <p:blipFill>
            <a:blip r:embed="rId16">
              <a:alphaModFix/>
            </a:blip>
            <a:stretch>
              <a:fillRect/>
            </a:stretch>
          </p:blipFill>
          <p:spPr>
            <a:xfrm>
              <a:off x="2874995" y="5873019"/>
              <a:ext cx="970880" cy="9631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3" name="Google Shape;83;g3dcbfa59b3b_0_89"/>
            <p:cNvSpPr txBox="1"/>
            <p:nvPr/>
          </p:nvSpPr>
          <p:spPr>
            <a:xfrm>
              <a:off x="2937670" y="6802974"/>
              <a:ext cx="16209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ja-JP" sz="70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基準風速 V0=46m/s </a:t>
              </a:r>
              <a:endParaRPr b="0" i="0" sz="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ja-JP" sz="70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耐積雪強度 50cm相当（1500N/㎡ ）</a:t>
              </a:r>
              <a:endParaRPr b="0" i="0" sz="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84" name="Google Shape;84;g3dcbfa59b3b_0_89"/>
            <p:cNvSpPr txBox="1"/>
            <p:nvPr/>
          </p:nvSpPr>
          <p:spPr>
            <a:xfrm>
              <a:off x="2938905" y="5711514"/>
              <a:ext cx="1245000" cy="10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0" lIns="0" spcFirstLastPara="1" rIns="0" wrap="square" tIns="0">
              <a:sp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1" i="0" lang="ja-JP" sz="700" u="none" cap="none" strike="noStrik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カーポート SC 1500 ミニ</a:t>
              </a:r>
              <a:endParaRPr b="0" i="0" sz="700" u="none" cap="none" strike="noStrike">
                <a:solidFill>
                  <a:srgbClr val="000000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pic>
          <p:nvPicPr>
            <p:cNvPr id="85" name="Google Shape;85;g3dcbfa59b3b_0_89" title="スクリーンショット 2026-05-07 122621.jpg"/>
            <p:cNvPicPr preferRelativeResize="0"/>
            <p:nvPr/>
          </p:nvPicPr>
          <p:blipFill rotWithShape="1">
            <a:blip r:embed="rId17">
              <a:alphaModFix/>
            </a:blip>
            <a:srcRect b="0" l="0" r="0" t="0"/>
            <a:stretch/>
          </p:blipFill>
          <p:spPr>
            <a:xfrm>
              <a:off x="2644945" y="5719238"/>
              <a:ext cx="251750" cy="912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6" name="Google Shape;86;g3dcbfa59b3b_0_89"/>
          <p:cNvSpPr txBox="1"/>
          <p:nvPr/>
        </p:nvSpPr>
        <p:spPr>
          <a:xfrm>
            <a:off x="1183660" y="5758410"/>
            <a:ext cx="12450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ja-JP" sz="7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カーポート SC ミニ</a:t>
            </a:r>
            <a:endParaRPr b="0" i="0" sz="7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87" name="Google Shape;87;g3dcbfa59b3b_0_89"/>
          <p:cNvSpPr txBox="1"/>
          <p:nvPr/>
        </p:nvSpPr>
        <p:spPr>
          <a:xfrm>
            <a:off x="150173" y="5732216"/>
            <a:ext cx="9708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ja-JP" sz="10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【LINE UP】</a:t>
            </a:r>
            <a:endParaRPr b="0" i="0" sz="1000" u="none" cap="none" strike="noStrike">
              <a:solidFill>
                <a:srgbClr val="000000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88" name="Google Shape;88;g3dcbfa59b3b_0_89"/>
          <p:cNvPicPr preferRelativeResize="0"/>
          <p:nvPr/>
        </p:nvPicPr>
        <p:blipFill rotWithShape="1">
          <a:blip r:embed="rId18">
            <a:alphaModFix/>
          </a:blip>
          <a:srcRect b="0" l="7158" r="0" t="25362"/>
          <a:stretch/>
        </p:blipFill>
        <p:spPr>
          <a:xfrm>
            <a:off x="2444232" y="4089662"/>
            <a:ext cx="1989725" cy="14483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2010-09-29T12:55:25Z</dcterms:created>
  <dc:creator>INAXトステムグループ User</dc:creator>
</cp:coreProperties>
</file>